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b7efe1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b7efe1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b7efe1d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b7efe1d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afd0f0a3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afd0f0a3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9e2818c50_3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9e2818c50_3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13616b1320ce01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13616b1320ce01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9e2818c50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9e2818c50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afd0f0a3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afd0f0a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afd0f0a3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afd0f0a3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afd0f0a3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afd0f0a3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afd0f0a3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afd0f0a3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9e2818c5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9e2818c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c37b46db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c37b46db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c37b46db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c37b46db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c37b46db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c37b46db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afd0f0a3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afd0f0a3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afd0f0a3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afd0f0a3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c37b46db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c37b46db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afd0f0a3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afd0f0a3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afd0f0a3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afd0f0a3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c37b46db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c37b46db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afd0f0a3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afd0f0a3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9e2818c50_3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9e2818c50_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9e2818c50_3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9e2818c50_3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b7efe1d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b7efe1d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b7efe1d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b7efe1d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b7efe1d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b7efe1d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b7efe1df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b7efe1df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b7efe1df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b7efe1df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b7efe1df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b7efe1df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b7efe1df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b7efe1df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b7efe1d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b7efe1d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b7efe1d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b7efe1d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c37b46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c37b46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b7efe1d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b7efe1d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b7efe1d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b7efe1d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b7efe1df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b7efe1df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b7efe1df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b7efe1df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b7efe1df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b7efe1df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c37b46db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c37b46db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c37b46dbc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c37b46dbc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c37b46d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c37b46d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9e2818c5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9e2818c5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9e2818c5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9e2818c5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9e2818c50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9e2818c50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9e2818c50_3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9e2818c50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mo.spear.narmox.com/app/?apiurl=demo#!/mininet?data=%7B%22dump%22%3A%22%3CHost%20h1%3A%20h1-eth0%3A10.0.0.1%20pid%3D9892%3E%20%5Cn%3CHost%20h2%3A%20h2-eth0%3A10.0.0.2%20pid%3D9894%3E%20%5Cn%3CHost%20h3%3A%20h3-eth0%3A10.0.0.3%20pid%3D9896%3E%20%5Cn%3CHost%20h4%3A%20h4-eth0%3A10.0.0.4%20pid%3D9898%3E%20%5Cn%3CHost%20h5%3A%20h5-eth0%3A10.0.0.5%20pid%3D9900%3E%20%5Cn%3CHost%20h6%3A%20h6-eth0%3A10.0.0.6%20pid%3D9902%3E%20%5Cn%3CHost%20h7%3A%20h7-eth0%3A10.0.0.7%20pid%3D9904%3E%20%5Cn%3CHost%20h8%3A%20h8-eth0%3A10.0.0.8%20pid%3D9906%3E%20%5Cn%3CHost%20h9%3A%20h9-eth0%3A10.0.0.9%20pid%3D9908%3E%20%5Cn%3CHost%20h10%3A%20h10-eth0%3A10.0.0.10%20pid%3D9910%3E%20%5Cn%3CHost%20h11%3A%20h11-eth0%3A10.0.0.11%20pid%3D9912%3E%20%5Cn%3CHost%20h12%3A%20h12-eth0%3A10.0.0.12%20pid%3D9914%3E%20%5Cn%3CHost%20h13%3A%20h13-eth0%3A10.0.0.13%20pid%3D9916%3E%20%5Cn%3CHost%20h14%3A%20h14-eth0%3A10.0.0.14%20pid%3D9918%3E%20%5Cn%3CHost%20h15%3A%20h15-eth0%3A10.0.0.15%20pid%3D9920%3E%20%5Cn%3CHost%20h16%3A%20h16-eth0%3A10.0.0.16%20pid%3D9922%3E%20%5Cn%3COVSSwitch%20s1%3A%20lo%3A127.0.0.1%2Cs1-eth1%3ANone%2Cs1-eth2%3ANone%2Cs1-eth3%3ANone%2Cs1-eth4%3ANone%20pid%3D9927%3E%20%5Cn%3COVSSwitch%20s2%3A%20lo%3A127.0.0.1%2Cs2-eth1%3ANone%2Cs2-eth2%3ANone%2Cs2-eth3%3ANone%2Cs2-eth4%3ANone%20pid%3D9930%3E%20%5Cn%3COVSSwitch%20s3%3A%20lo%3A127.0.0.1%2Cs3-eth1%3ANone%2Cs3-eth2%3ANone%2Cs3-eth3%3ANone%2Cs3-eth4%3ANone%20pid%3D9933%3E%20%5Cn%3COVSSwitch%20s4%3A%20lo%3A127.0.0.1%2Cs4-eth1%3ANone%2Cs4-eth2%3ANone%2Cs4-eth3%3ANone%2Cs4-eth4%3ANone%20pid%3D9936%3E%20%5Cn%3COVSSwitch%20s16%3A%20lo%3A127.0.0.1%2Cs16-eth1%3ANone%2Cs16-eth2%3ANone%2Cs16-eth3%3ANone%2Cs16-eth4%3ANone%20pid%3D9939%3E%20%5Cn%3COVSSwitch%20s17%3A%20lo%3A127.0.0.1%2Cs17-eth1%3ANone%2Cs17-eth2%3ANone%2Cs17-eth3%3ANone%2Cs17-eth4%3ANone%20pid%3D9942%3E%20%5Cn%3COVSSwitch%20s18%3A%20lo%3A127.0.0.1%2Cs18-eth1%3ANone%2Cs18-eth2%3ANone%2Cs18-eth3%3ANone%2Cs18-eth4%3ANone%20pid%3D9945%3E%20%5Cn%3COVSSwitch%20s19%3A%20lo%3A127.0.0.1%2Cs19-eth1%3ANone%2Cs19-eth2%3ANone%2Cs19-eth3%3ANone%2Cs19-eth4%3ANone%20pid%3D9948%3E%20%5Cn%3COVSSwitch%20s20%3A%20lo%3A127.0.0.1%2Cs20-eth1%3ANone%2Cs20-eth2%3ANone%2Cs20-eth3%3ANone%2Cs20-eth4%3ANone%20pid%3D9951%3E%20%5Cn%3COVSSwitch%20s21%3A%20lo%3A127.0.0.1%2Cs21-eth1%3ANone%2Cs21-eth2%3ANone%2Cs21-eth3%3ANone%2Cs21-eth4%3ANone%20pid%3D9954%3E%20%5Cn%3COVSSwitch%20s22%3A%20lo%3A127.0.0.1%2Cs22-eth1%3ANone%2Cs22-eth2%3ANone%2Cs22-eth3%3ANone%2Cs22-eth4%3ANone%20pid%3D9957%3E%20%5Cn%3COVSSwitch%20s23%3A%20lo%3A127.0.0.1%2Cs23-eth1%3ANone%2Cs23-eth2%3ANone%2Cs23-eth3%3ANone%2Cs23-eth4%3ANone%20pid%3D9960%3E%20%5Cn%3COVSSwitch%20s32%3A%20lo%3A127.0.0.1%2Cs32-eth1%3ANone%2Cs32-eth2%3ANone%2Cs32-eth3%3ANone%2Cs32-eth4%3ANone%20pid%3D9963%3E%20%5Cn%3COVSSwitch%20s33%3A%20lo%3A127.0.0.1%2Cs33-eth1%3ANone%2Cs33-eth2%3ANone%2Cs33-eth3%3ANone%2Cs33-eth4%3ANone%20pid%3D9966%3E%20%5Cn%3COVSSwitch%20s34%3A%20lo%3A127.0.0.1%2Cs34-eth1%3ANone%2Cs34-eth2%3ANone%2Cs34-eth3%3ANone%2Cs34-eth4%3ANone%20pid%3D9969%3E%20%5Cn%3COVSSwitch%20s35%3A%20lo%3A127.0.0.1%2Cs35-eth1%3ANone%2Cs35-eth2%3ANone%2Cs35-eth3%3ANone%2Cs35-eth4%3ANone%20pid%3D9972%3E%20%5Cn%3COVSSwitch%20s36%3A%20lo%3A127.0.0.1%2Cs36-eth1%3ANone%2Cs36-eth2%3ANone%2Cs36-eth3%3ANone%2Cs36-eth4%3ANone%20pid%3D9975%3E%20%5Cn%3COVSSwitch%20s37%3A%20lo%3A127.0.0.1%2Cs37-eth1%3ANone%2Cs37-eth2%3ANone%2Cs37-eth3%3ANone%2Cs37-eth4%3ANone%20pid%3D9978%3E%20%5Cn%3COVSSwitch%20s38%3A%20lo%3A127.0.0.1%2Cs38-eth1%3ANone%2Cs38-eth2%3ANone%2Cs38-eth3%3ANone%2Cs38-eth4%3ANone%20pid%3D9981%3E%20%5Cn%3COVSSwitch%20s39%3A%20lo%3A127.0.0.1%2Cs39-eth1%3ANone%2Cs39-eth2%3ANone%2Cs39-eth3%3ANone%2Cs39-eth4%3ANone%20pid%3D9984%3E%20%5Cn%3CRemoteController%20c0%3A%20127.0.0.1%3A6653%20pid%3D9886%3E%22%2C%22links%22%3A%22h1-eth0%3C-%3Es32-eth3%20(OK%20OK)%20%5Cnh2-eth0%3C-%3Es32-eth4%20(OK%20OK)%20%5Cnh3-eth0%3C-%3Es33-eth3%20(OK%20OK)%20%5Cnh4-eth0%3C-%3Es33-eth4%20(OK%20OK)%20%5Cnh5-eth0%3C-%3Es34-eth3%20(OK%20OK)%20%5Cnh6-eth0%3C-%3Es34-eth4%20(OK%20OK)%20%5Cnh7-eth0%3C-%3Es35-eth3%20(OK%20OK)%20%5Cnh8-eth0%3C-%3Es35-eth4%20(OK%20OK)%20%5Cnh9-eth0%3C-%3Es36-eth3%20(OK%20OK)%20%5Cnh10-eth0%3C-%3Es36-eth4%20(OK%20OK)%20%5Cnh11-eth0%3C-%3Es37-eth3%20(OK%20OK)%20%5Cnh12-eth0%3C-%3Es37-eth4%20(OK%20OK)%20%5Cnh13-eth0%3C-%3Es38-eth3%20(OK%20OK)%20%5Cnh14-eth0%3C-%3Es38-eth4%20(OK%20OK)%20%5Cnh15-eth0%3C-%3Es39-eth3%20(OK%20OK)%20%5Cnh16-eth0%3C-%3Es39-eth4%20(OK%20OK)%20%5Cns16-eth1%3C-%3Es1-eth1%20(OK%20OK)%20%5Cns16-eth2%3C-%3Es2-eth1%20(OK%20OK)%20%5Cns17-eth1%3C-%3Es3-eth1%20(OK%20OK)%20%5Cns17-eth2%3C-%3Es4-eth1%20(OK%20OK)%20%5Cns18-eth1%3C-%3Es1-eth2%20(OK%20OK)%20%5Cns18-eth2%3C-%3Es2-eth2%20(OK%20OK)%20%5Cns19-eth1%3C-%3Es3-eth2%20(OK%20OK)%20%5Cns19-eth2%3C-%3Es4-eth2%20(OK%20OK)%20%5Cns20-eth1%3C-%3Es1-eth3%20(OK%20OK)%20%5Cns20-eth2%3C-%3Es2-eth3%20(OK%20OK)%20%5Cns21-eth1%3C-%3Es3-eth3%20(OK%20OK)%20%5Cns21-eth2%3C-%3Es4-eth3%20(OK%20OK)%20%5Cns22-eth1%3C-%3Es1-eth4%20(OK%20OK)%20%5Cns22-eth2%3C-%3Es2-eth4%20(OK%20OK)%20%5Cns23-eth1%3C-%3Es3-eth4%20(OK%20OK)%20%5Cns23-eth2%3C-%3Es4-eth4%20(OK%20OK)%20%5Cns32-eth1%3C-%3Es16-eth3%20(OK%20OK)%20%5Cns32-eth2%3C-%3Es17-eth3%20(OK%20OK)%20%5Cns33-eth2%3C-%3Es16-eth4%20(OK%20OK)%20%5Cns33-eth1%3C-%3Es17-eth4%20(OK%20OK)%20%5Cns34-eth1%3C-%3Es18-eth3%20(OK%20OK)%20%5Cns34-eth2%3C-%3Es19-eth3%20(OK%20OK)%20%5Cns35-eth2%3C-%3Es18-eth4%20(OK%20OK)%20%5Cns35-eth1%3C-%3Es19-eth4%20(OK%20OK)%20%5Cns36-eth1%3C-%3Es20-eth3%20(OK%20OK)%20%5Cns36-eth2%3C-%3Es21-eth3%20(OK%20OK)%20%5Cns37-eth2%3C-%3Es20-eth4%20(OK%20OK)%20%5Cns37-eth1%3C-%3Es21-eth4%20(OK%20OK)%20%5Cns38-eth1%3C-%3Es22-eth3%20(OK%20OK)%20%5Cns38-eth2%3C-%3Es23-eth3%20(OK%20OK)%20%5Cns39-eth2%3C-%3Es22-eth4%20(OK%20OK)%20%5Cns39-eth1%3C-%3Es23-eth4%20(OK%20OK)%22%2C%22positions%22%3A%22%7B%5C%22objects%5C%22%3A%5B%7B%5C%22type%5C%22%3A%5C%22switch%5C%22%2C%5C%22id%5C%22%3A%5C%22s1%5C%22%2C%5C%22x%5C%22%3A-111%2C%5C%22y%5C%22%3A101%7D%2C%7B%5C%22type%5C%22%3A%5C%22switch%5C%22%2C%5C%22id%5C%22%3A%5C%22s2%5C%22%2C%5C%22x%5C%22%3A10%2C%5C%22y%5C%22%3A95%7D%2C%7B%5C%22type%5C%22%3A%5C%22switch%5C%22%2C%5C%22id%5C%22%3A%5C%22s3%5C%22%2C%5C%22x%5C%22%3A12%2C%5C%22y%5C%22%3A211%7D%2C%7B%5C%22type%5C%22%3A%5C%22switch%5C%22%2C%5C%22id%5C%22%3A%5C%22s4%5C%22%2C%5C%22x%5C%22%3A-105%2C%5C%22y%5C%22%3A209%7D%2C%7B%5C%22type%5C%22%3A%5C%22switch%5C%22%2C%5C%22id%5C%22%3A%5C%22s5%5C%22%2C%5C%22x%5C%22%3A-210%2C%5C%22y%5C%22%3A269%7D%2C%7B%5C%22type%5C%22%3A%5C%22switch%5C%22%2C%5C%22id%5C%22%3A%5C%22s6%5C%22%2C%5C%22x%5C%22%3A-219%2C%5C%22y%5C%22%3A14%7D%2C%7B%5C%22type%5C%22%3A%5C%22switch%5C%22%2C%5C%22id%5C%22%3A%5C%22s7%5C%22%2C%5C%22x%5C%22%3A101%2C%5C%22y%5C%22%3A25%7D%2C%7B%5C%22type%5C%22%3A%5C%22router%5C%22%2C%5C%22id%5C%22%3A%5C%22int1%5C%22%2C%5C%22x%5C%22%3A25.952230644780585%2C%5C%22y%5C%22%3A301%7D%2C%7B%5C%22type%5C%22%3A%5C%22router%5C%22%2C%5C%22id%5C%22%3A%5C%22nat1%5C%22%2C%5C%22x%5C%22%3A-92.04777316991668%2C%5C%22y%5C%22%3A25%7D%2C%7B%5C%22type%5C%22%3A%5C%22router%5C%22%2C%5C%22id%5C%22%3A%5C%22r1%5C%22%2C%5C%22x%5C%22%3A28.952230644780585%2C%5C%22y%5C%22%3A5%7D%2C%7B%5C%22type%5C%22%3A%5C%22server%5C%22%2C%5C%22id%5C%22%3A%5C%22h11%5C%22%2C%5C%22x%5C%22%3A-211.01496678573446%2C%5C%22y%5C%22%3A86%7D%2C%7B%5C%22type%5C%22%3A%5C%22server%5C%22%2C%5C%22id%5C%22%3A%5C%22h12%5C%22%2C%5C%22x%5C%22%3A-256.0149667857345%2C%5C%22y%5C%22%3A115%7D%2C%7B%5C%22type%5C%22%3A%5C%22server%5C%22%2C%5C%22id%5C%22%3A%5C%22h21%5C%22%2C%5C%22x%5C%22%3A133.98503321426554%2C%5C%22y%5C%22%3A116%7D%2C%7B%5C%22type%5C%22%3A%5C%22server%5C%22%2C%5C%22id%5C%22%3A%5C%22h22%5C%22%2C%5C%22x%5C%22%3A164.98503321426554%2C%5C%22y%5C%22%3A156%7D%2C%7B%5C%22type%5C%22%3A%5C%22server%5C%22%2C%5C%22id%5C%22%3A%5C%22h31%5C%22%2C%5C%22x%5C%22%3A131.98503321426554%2C%5C%22y%5C%22%3A222%7D%2C%7B%5C%22type%5C%22%3A%5C%22server%5C%22%2C%5C%22id%5C%22%3A%5C%22h32%5C%22%2C%5C%22x%5C%22%3A125.98504084366007%2C%5C%22y%5C%22%3A254%7D%2C%7B%5C%22type%5C%22%3A%5C%22server%5C%22%2C%5C%22id%5C%22%3A%5C%22h41%5C%22%2C%5C%22x%5C%22%3A-253.0149667857345%2C%5C%22y%5C%22%3A180%7D%2C%7B%5C%22type%5C%22%3A%5C%22server%5C%22%2C%5C%22id%5C%22%3A%5C%22h42%5C%22%2C%5C%22x%5C%22%3A-277.0149667857345%2C%5C%22y%5C%22%3A213%7D%2C%7B%5C%22type%5C%22%3A%5C%22server%5C%22%2C%5C%22id%5C%22%3A%5C%22h51%5C%22%2C%5C%22x%5C%22%3A-323.0149667857345%2C%5C%22y%5C%22%3A256%7D%2C%7B%5C%22type%5C%22%3A%5C%22server%5C%22%2C%5C%22id%5C%22%3A%5C%22h52%5C%22%2C%5C%22x%5C%22%3A-310.0149667857345%2C%5C%22y%5C%22%3A296%7D%2C%7B%5C%22type%5C%22%3A%5C%22server%5C%22%2C%5C%22id%5C%22%3A%5C%22h61%5C%22%2C%5C%22x%5C%22%3A-293.0149667857345%2C%5C%22y%5C%22%3A-6%7D%2C%7B%5C%22type%5C%22%3A%5C%22server%5C%22%2C%5C%22id%5C%22%3A%5C%22h62%5C%22%2C%5C%22x%5C%22%3A-301.0149667857345%2C%5C%22y%5C%22%3A31%7D%2C%7B%5C%22type%5C%22%3A%5C%22server%5C%22%2C%5C%22id%5C%22%3A%5C%22h71%5C%22%2C%5C%22x%5C%22%3A180.98503321426554%2C%5C%22y%5C%22%3A18%7D%2C%7B%5C%22type%5C%22%3A%5C%22server%5C%22%2C%5C%22id%5C%22%3A%5C%22h72%5C%22%2C%5C%22x%5C%22%3A191.98503321426554%2C%5C%22y%5C%22%3A51%7D%5D%7D%22%7D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21AIE302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Computer Networks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3563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load balancing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702300" y="984600"/>
            <a:ext cx="4151700" cy="300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 stateless architecture or application is a type of Internet protocol where the state of the previous transactions is neither stored nor referenced in subsequent transactions.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Each request sent between the sender and receiver can be interpreted and does not need earlier requests for its execution.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This is a protocol where a client and server request and response are made in a current state.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load balancing</a:t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4734425" y="745800"/>
            <a:ext cx="4151700" cy="37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Stateful architecture or application describes a structure that allows users to store, record, and return to already established information and processes over the internet.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entails transactions that are performed using past transactions as a reference point. In stateful applications, the current transaction can be affected by the previous ones.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Because of this, a stateful application uses the same server to process its requests. Stateful transactions can be likened to an ongoing discussion with statements made based on already established facts.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PATH FINDING ALGORITHMS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32100" l="30810" r="27103" t="39499"/>
          <a:stretch/>
        </p:blipFill>
        <p:spPr>
          <a:xfrm>
            <a:off x="1742314" y="2080725"/>
            <a:ext cx="5659373" cy="21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4702300" y="736350"/>
            <a:ext cx="4151700" cy="16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This algorithm is used to calculate and find the shortest path between nodes using the weights given in a graph. (In a network, the weights are given by link-state packets and contain information such as the health of the routers, traffic costs, etc.).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4702300" y="2676225"/>
            <a:ext cx="4151700" cy="15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Dijkstra’s algorithm keeps track of the currently known distance from the source node to the rest of the nodes and dynamically updates these values if a shorter path is found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730000" y="3255975"/>
            <a:ext cx="34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Shortest Path Routing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68450" y="59025"/>
            <a:ext cx="5268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Dijkstra’s Algorithm Works: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725" y="1071925"/>
            <a:ext cx="5904101" cy="24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250" y="2508650"/>
            <a:ext cx="6685526" cy="28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20616" l="0" r="0" t="0"/>
          <a:stretch/>
        </p:blipFill>
        <p:spPr>
          <a:xfrm>
            <a:off x="-1405825" y="653950"/>
            <a:ext cx="7422549" cy="24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24551" l="0" r="0" t="0"/>
          <a:stretch/>
        </p:blipFill>
        <p:spPr>
          <a:xfrm>
            <a:off x="3192961" y="2571750"/>
            <a:ext cx="7275016" cy="230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74000" y="1728150"/>
            <a:ext cx="4026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50" y="783975"/>
            <a:ext cx="3740300" cy="3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ctrTitle"/>
          </p:nvPr>
        </p:nvSpPr>
        <p:spPr>
          <a:xfrm>
            <a:off x="727950" y="1831875"/>
            <a:ext cx="76881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Multipath Routing with Load Balancing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 TREE TOPOLOGY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6719975" y="4669050"/>
            <a:ext cx="22659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Visualize the topology here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670" y="2006250"/>
            <a:ext cx="5994661" cy="25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576025" y="129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OF TOPOLOGY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25" y="2072025"/>
            <a:ext cx="8725926" cy="24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1253250" y="2212025"/>
            <a:ext cx="66375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CB.EN.U4AIE20004                                                                                AMEEN ASHADULLAH M</a:t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CB.EN.U4AIE20017                                                                                             GHAYATHRI DEVI K</a:t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CB.EN.U4AIE20019                                                          GORANTLA V N S L Vishnu Vardhan</a:t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CB.EN.U4AIE20039                                                                                                   Menta Sai Aashish</a:t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CB.EN.U4AIE20062                                                                                                              Sai Aravind V</a:t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27650" y="673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pinged each hosts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638" y="1397075"/>
            <a:ext cx="5890725" cy="32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ctrTitle"/>
          </p:nvPr>
        </p:nvSpPr>
        <p:spPr>
          <a:xfrm>
            <a:off x="727950" y="16224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960" t="0"/>
          <a:stretch/>
        </p:blipFill>
        <p:spPr>
          <a:xfrm>
            <a:off x="431000" y="1491850"/>
            <a:ext cx="7565000" cy="35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160750" y="567950"/>
            <a:ext cx="82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Running Custom Controller in Raspberry Pi: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C</a:t>
            </a:r>
            <a:r>
              <a:rPr lang="en" sz="2640"/>
              <a:t>heck if packets are load-balanced between the two paths</a:t>
            </a:r>
            <a:endParaRPr sz="264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925" y="1190050"/>
            <a:ext cx="2860901" cy="28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‘h1’ as server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-1647175" y="349625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45073" l="0" r="23395" t="0"/>
          <a:stretch/>
        </p:blipFill>
        <p:spPr>
          <a:xfrm>
            <a:off x="1519175" y="2224625"/>
            <a:ext cx="6109250" cy="2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‘h2’ as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50" y="2034125"/>
            <a:ext cx="6889900" cy="24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heck the total packets sent from the outgoing ports of s4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10706" l="0" r="0" t="0"/>
          <a:stretch/>
        </p:blipFill>
        <p:spPr>
          <a:xfrm>
            <a:off x="1360475" y="2230475"/>
            <a:ext cx="6423050" cy="26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dd the number of parallel clients created at h2</a:t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88" y="1853850"/>
            <a:ext cx="6643424" cy="30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700" y="1448275"/>
            <a:ext cx="5582600" cy="32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727650" y="125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total packets sent from the outgoing ports of s4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63" y="2238325"/>
            <a:ext cx="7629275" cy="24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727950" y="18260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BALANCING WITH RYU CONTROLLER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/>
        </p:nvSpPr>
        <p:spPr>
          <a:xfrm>
            <a:off x="846900" y="1530625"/>
            <a:ext cx="474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Lato"/>
                <a:ea typeface="Lato"/>
                <a:cs typeface="Lato"/>
                <a:sym typeface="Lato"/>
              </a:rPr>
              <a:t>STATELESS LOAD BALANCING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" y="1498950"/>
            <a:ext cx="9089099" cy="2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8" y="2793550"/>
            <a:ext cx="9022324" cy="21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75" y="934625"/>
            <a:ext cx="8935426" cy="1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6825"/>
            <a:ext cx="8839199" cy="326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63" y="591725"/>
            <a:ext cx="425767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450" y="597627"/>
            <a:ext cx="6273101" cy="44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527625"/>
            <a:ext cx="8839202" cy="277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62" y="564200"/>
            <a:ext cx="4952276" cy="4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ctrTitle"/>
          </p:nvPr>
        </p:nvSpPr>
        <p:spPr>
          <a:xfrm>
            <a:off x="729450" y="1322450"/>
            <a:ext cx="5680500" cy="22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LOAD BALANCING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25" y="1141225"/>
            <a:ext cx="6026224" cy="22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125" y="1045900"/>
            <a:ext cx="2521800" cy="26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322525" y="1357925"/>
            <a:ext cx="4151700" cy="16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One study proposed a load balancing algorithm called "Round Robin with Least Connection" that combines the traditional round-robin algorithm with the least-connection algorithm to improve the performance of load balancing in Ryu-based SDN networks. The proposed algorithm was evaluated using a testbed of OpenFlow-enabled switches and the results showed that it outperforms the traditional round-robin algorithm in terms of average response time and throughput.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859850" y="3234800"/>
            <a:ext cx="5424300" cy="143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third study proposed a load balancing algorithm for use with the Ryu controller in cloud networks. The proposed algorithm uses a combination of the least-connection and shortest-queue algorithms to balance the traffic and improve the performance of the network. The algorithm was evaluated using a simulation environment and the results showed that it can effectively balance the traffic and improve the performance of the network in comparison to the traditional round-robin algorithm.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675425" y="1312425"/>
            <a:ext cx="4151700" cy="16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Another study proposed a load balancing algorithm based on the genetic algorithm for use with the Ryu controller in data center networks. The proposed algorithm was evaluated using a simulation environment and the results showed that it can effectively balance the traffic among servers and improve the overall performance of the network.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879500" y="605450"/>
            <a:ext cx="53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PREVIOUS STUDIES ON THIS TOPIC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25" y="424350"/>
            <a:ext cx="6350750" cy="3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38" y="4342200"/>
            <a:ext cx="63341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00" y="1380000"/>
            <a:ext cx="4215550" cy="30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1350"/>
            <a:ext cx="4215550" cy="307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1361375"/>
            <a:ext cx="46291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50" y="1331275"/>
            <a:ext cx="4188625" cy="3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7063"/>
            <a:ext cx="4057650" cy="367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50" y="1298000"/>
            <a:ext cx="4170851" cy="3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550" y="1273750"/>
            <a:ext cx="4267201" cy="369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558000" y="5861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8" name="Google Shape;358;p57"/>
          <p:cNvSpPr txBox="1"/>
          <p:nvPr/>
        </p:nvSpPr>
        <p:spPr>
          <a:xfrm>
            <a:off x="826075" y="1621000"/>
            <a:ext cx="76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https://wildanmsyah.wordpress.com/2018/01/21/testing-ryu-multipath-routing-with-load-balancing-on-mininet/</a:t>
            </a:r>
            <a:endParaRPr/>
          </a:p>
        </p:txBody>
      </p:sp>
      <p:sp>
        <p:nvSpPr>
          <p:cNvPr id="359" name="Google Shape;359;p57"/>
          <p:cNvSpPr txBox="1"/>
          <p:nvPr/>
        </p:nvSpPr>
        <p:spPr>
          <a:xfrm>
            <a:off x="919600" y="2571750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https://users.cs.fiu.edu/~pand/publications/13icc-yu.pdf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ctrTitle"/>
          </p:nvPr>
        </p:nvSpPr>
        <p:spPr>
          <a:xfrm>
            <a:off x="727950" y="22558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29450" y="2216275"/>
            <a:ext cx="3056400" cy="638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Data Center Networks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29450" y="3284825"/>
            <a:ext cx="3056400" cy="638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Cloud Networks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043800" y="4353375"/>
            <a:ext cx="3056400" cy="638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Enterprise Networks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361750" y="2229125"/>
            <a:ext cx="3056400" cy="638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Internet Service Providers (ISPs)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361750" y="3291250"/>
            <a:ext cx="3056400" cy="6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Software Defined WAN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 TREE TOPOLOGY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702300" y="944875"/>
            <a:ext cx="4151700" cy="143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 fat tree topology is a type of hierarchical network topology that is commonly used in data center networks. It is a type of Clos network topology, that uses multiple layers of switches to connect a large number of devices.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702300" y="2894675"/>
            <a:ext cx="4151700" cy="129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One of the main advantages of the fat tree topology is its scalability. The multiple layers of switches allow for a large number of devices to be connected to the network..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7800" y="672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FAT TREE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5800"/>
            <a:ext cx="8839200" cy="24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800" y="1321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pods = k</a:t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727800" y="2141225"/>
            <a:ext cx="73614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Number of servers in each pod = (k/2)^2</a:t>
            </a:r>
            <a:endParaRPr sz="1500"/>
          </a:p>
        </p:txBody>
      </p:sp>
      <p:sp>
        <p:nvSpPr>
          <p:cNvPr id="136" name="Google Shape;136;p20"/>
          <p:cNvSpPr/>
          <p:nvPr/>
        </p:nvSpPr>
        <p:spPr>
          <a:xfrm>
            <a:off x="704975" y="2873275"/>
            <a:ext cx="73614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Number of Aggregation Switches = (k/2)</a:t>
            </a:r>
            <a:endParaRPr sz="1500"/>
          </a:p>
        </p:txBody>
      </p:sp>
      <p:sp>
        <p:nvSpPr>
          <p:cNvPr id="137" name="Google Shape;137;p20"/>
          <p:cNvSpPr/>
          <p:nvPr/>
        </p:nvSpPr>
        <p:spPr>
          <a:xfrm>
            <a:off x="704975" y="3678825"/>
            <a:ext cx="73614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Number of Edge Switches = (k/2)</a:t>
            </a:r>
            <a:endParaRPr sz="1500"/>
          </a:p>
        </p:txBody>
      </p:sp>
      <p:cxnSp>
        <p:nvCxnSpPr>
          <p:cNvPr id="138" name="Google Shape;138;p20"/>
          <p:cNvCxnSpPr>
            <a:stCxn id="139" idx="2"/>
            <a:endCxn id="136" idx="0"/>
          </p:cNvCxnSpPr>
          <p:nvPr/>
        </p:nvCxnSpPr>
        <p:spPr>
          <a:xfrm>
            <a:off x="4385675" y="24841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stCxn id="136" idx="2"/>
            <a:endCxn id="137" idx="0"/>
          </p:cNvCxnSpPr>
          <p:nvPr/>
        </p:nvCxnSpPr>
        <p:spPr>
          <a:xfrm>
            <a:off x="4385675" y="3216175"/>
            <a:ext cx="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/>
          <p:nvPr/>
        </p:nvSpPr>
        <p:spPr>
          <a:xfrm>
            <a:off x="704975" y="4410825"/>
            <a:ext cx="73614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Number of Core Switches = (k/2)^2</a:t>
            </a:r>
            <a:endParaRPr sz="1500"/>
          </a:p>
        </p:txBody>
      </p:sp>
      <p:cxnSp>
        <p:nvCxnSpPr>
          <p:cNvPr id="142" name="Google Shape;142;p20"/>
          <p:cNvCxnSpPr>
            <a:stCxn id="137" idx="2"/>
          </p:cNvCxnSpPr>
          <p:nvPr/>
        </p:nvCxnSpPr>
        <p:spPr>
          <a:xfrm>
            <a:off x="4385675" y="402172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702300" y="984600"/>
            <a:ext cx="4151700" cy="134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Load balancing is a technique used to distribute workloads or network traffic across multiple servers, devices, or resources to ensure that no single server or device is overwhelmed by too many requests or connections.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702300" y="2924475"/>
            <a:ext cx="4151700" cy="15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Load balancing can improve the scalability, reliability, and performance of a system by distributing the workloads or traffic across multiple servers or devices, instead of relying on a single server or device to handle all of the traffic.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